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71" r:id="rId4"/>
    <p:sldId id="258" r:id="rId5"/>
    <p:sldId id="259" r:id="rId6"/>
    <p:sldId id="281" r:id="rId7"/>
    <p:sldId id="273" r:id="rId8"/>
    <p:sldId id="274" r:id="rId9"/>
    <p:sldId id="275" r:id="rId10"/>
    <p:sldId id="277" r:id="rId11"/>
    <p:sldId id="289" r:id="rId12"/>
    <p:sldId id="290" r:id="rId13"/>
    <p:sldId id="276" r:id="rId14"/>
    <p:sldId id="283" r:id="rId15"/>
    <p:sldId id="279" r:id="rId16"/>
    <p:sldId id="288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717602-7F08-4479-BC40-7AE3C290357E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421FC0-502E-4574-BF79-8EB6DD1E2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333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21FC0-502E-4574-BF79-8EB6DD1E26C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3691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21FC0-502E-4574-BF79-8EB6DD1E26C2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5798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421FC0-502E-4574-BF79-8EB6DD1E26C2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6225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014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9880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671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3624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0911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23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4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0564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5825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463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3899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4E938-D0F4-4BFE-8068-CAE779BE45CC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B25AB-E8D2-4617-A17D-AEE0F93FF5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5731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1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  <p:sp>
        <p:nvSpPr>
          <p:cNvPr id="5" name="Google Shape;84;p1"/>
          <p:cNvSpPr txBox="1"/>
          <p:nvPr/>
        </p:nvSpPr>
        <p:spPr>
          <a:xfrm>
            <a:off x="2917224" y="260548"/>
            <a:ext cx="6098651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ФГБОУ ВО «КУРСКИЙ ГОСУДАРСТВЕННЫЙ УНИВЕРСИТЕТ»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6" name="Google Shape;86;p1"/>
          <p:cNvSpPr/>
          <p:nvPr/>
        </p:nvSpPr>
        <p:spPr>
          <a:xfrm>
            <a:off x="3314334" y="2967487"/>
            <a:ext cx="530442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т</a:t>
            </a:r>
            <a:r>
              <a:rPr lang="ru-RU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ема: Устройство </a:t>
            </a: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для обнаружения несанкционированного входа в помещение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Google Shape;8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1101" y="1092011"/>
            <a:ext cx="1150895" cy="164413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7;p1"/>
          <p:cNvSpPr/>
          <p:nvPr/>
        </p:nvSpPr>
        <p:spPr>
          <a:xfrm>
            <a:off x="5932310" y="4157039"/>
            <a:ext cx="60960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Автор:</a:t>
            </a: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Сомов Владислав Витальевич</a:t>
            </a:r>
            <a:endParaRPr sz="2400" i="0" u="none" strike="noStrike" cap="none" dirty="0">
              <a:solidFill>
                <a:srgbClr val="FFFFFF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12166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5398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175"/>
            <a:ext cx="1150895" cy="1644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065" y="2109021"/>
            <a:ext cx="9906735" cy="4601196"/>
          </a:xfrm>
          <a:prstGeom prst="rect">
            <a:avLst/>
          </a:prstGeom>
        </p:spPr>
      </p:pic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150895" y="1640961"/>
            <a:ext cx="9544814" cy="1314675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Принципиальная схема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6206836" y="4128655"/>
            <a:ext cx="424873" cy="267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093199" y="4100946"/>
            <a:ext cx="424873" cy="267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38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5398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175"/>
            <a:ext cx="1150895" cy="164413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150895" y="1640962"/>
            <a:ext cx="9544814" cy="575766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Код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6206836" y="4128655"/>
            <a:ext cx="424873" cy="267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0" y="2212862"/>
            <a:ext cx="3223491" cy="428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#include &lt;</a:t>
            </a:r>
            <a:r>
              <a:rPr lang="en-US" dirty="0" err="1"/>
              <a:t>BleKeyboard.h</a:t>
            </a:r>
            <a:r>
              <a:rPr lang="en-US" dirty="0" smtClean="0"/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ActivateTimeout</a:t>
            </a:r>
            <a:r>
              <a:rPr lang="en-US" dirty="0"/>
              <a:t> = 5000;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moveSensorSignalPort</a:t>
            </a:r>
            <a:r>
              <a:rPr lang="en-US" dirty="0"/>
              <a:t> = 13;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activeStateSignalPort</a:t>
            </a:r>
            <a:r>
              <a:rPr lang="en-US" dirty="0"/>
              <a:t> = 35;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alarmPort</a:t>
            </a:r>
            <a:r>
              <a:rPr lang="en-US" dirty="0"/>
              <a:t> = 33;</a:t>
            </a:r>
          </a:p>
          <a:p>
            <a:pPr marL="0" indent="0">
              <a:buNone/>
            </a:pPr>
            <a:r>
              <a:rPr lang="en-US" dirty="0"/>
              <a:t>uint32_t </a:t>
            </a:r>
            <a:r>
              <a:rPr lang="en-US" dirty="0" err="1"/>
              <a:t>lastActivateTime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 err="1"/>
              <a:t>BleKeyboard</a:t>
            </a:r>
            <a:r>
              <a:rPr lang="en-US" dirty="0"/>
              <a:t> </a:t>
            </a:r>
            <a:r>
              <a:rPr lang="en-US" dirty="0" err="1"/>
              <a:t>bleKeyboard</a:t>
            </a:r>
            <a:r>
              <a:rPr lang="en-US" dirty="0" smtClean="0"/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void setup() </a:t>
            </a:r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Serial.begin</a:t>
            </a:r>
            <a:r>
              <a:rPr lang="en-US" dirty="0"/>
              <a:t>(115200);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pinMode</a:t>
            </a:r>
            <a:r>
              <a:rPr lang="en-US" dirty="0"/>
              <a:t>(</a:t>
            </a:r>
            <a:r>
              <a:rPr lang="en-US" dirty="0" err="1"/>
              <a:t>moveSensorSignalPort</a:t>
            </a:r>
            <a:r>
              <a:rPr lang="en-US" dirty="0"/>
              <a:t>, INPUT_PULLUP);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pinMode</a:t>
            </a:r>
            <a:r>
              <a:rPr lang="en-US" dirty="0"/>
              <a:t>(</a:t>
            </a:r>
            <a:r>
              <a:rPr lang="en-US" dirty="0" err="1"/>
              <a:t>activeStateSignalPort</a:t>
            </a:r>
            <a:r>
              <a:rPr lang="en-US" dirty="0"/>
              <a:t>, INPUT_PULLUP);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pinMode</a:t>
            </a:r>
            <a:r>
              <a:rPr lang="en-US" dirty="0"/>
              <a:t>(</a:t>
            </a:r>
            <a:r>
              <a:rPr lang="en-US" dirty="0" err="1"/>
              <a:t>alarmPort</a:t>
            </a:r>
            <a:r>
              <a:rPr lang="en-US" dirty="0"/>
              <a:t>, OUTPUT);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bleKeyboard.begin</a:t>
            </a:r>
            <a:r>
              <a:rPr lang="en-US" dirty="0" smtClean="0"/>
              <a:t>();}</a:t>
            </a:r>
          </a:p>
        </p:txBody>
      </p:sp>
      <p:sp>
        <p:nvSpPr>
          <p:cNvPr id="11" name="Объект 2"/>
          <p:cNvSpPr txBox="1">
            <a:spLocks/>
          </p:cNvSpPr>
          <p:nvPr/>
        </p:nvSpPr>
        <p:spPr>
          <a:xfrm>
            <a:off x="3223491" y="2207490"/>
            <a:ext cx="3136714" cy="428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void loop</a:t>
            </a:r>
            <a:r>
              <a:rPr lang="en-US" dirty="0" smtClean="0"/>
              <a:t>(){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delay(100</a:t>
            </a:r>
            <a:r>
              <a:rPr lang="en-US" dirty="0" smtClean="0"/>
              <a:t>);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activeStateSignal</a:t>
            </a:r>
            <a:r>
              <a:rPr lang="en-US" dirty="0"/>
              <a:t> = </a:t>
            </a:r>
            <a:r>
              <a:rPr lang="en-US" dirty="0" err="1"/>
              <a:t>digitalRead</a:t>
            </a:r>
            <a:r>
              <a:rPr lang="en-US" dirty="0"/>
              <a:t>(</a:t>
            </a:r>
            <a:r>
              <a:rPr lang="en-US" dirty="0" err="1"/>
              <a:t>activeStateSignalPort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  if(</a:t>
            </a:r>
            <a:r>
              <a:rPr lang="en-US" dirty="0" err="1"/>
              <a:t>activeStateSignal</a:t>
            </a:r>
            <a:r>
              <a:rPr lang="en-US" dirty="0"/>
              <a:t> == LOW</a:t>
            </a:r>
            <a:r>
              <a:rPr lang="en-US" dirty="0" smtClean="0"/>
              <a:t>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  return</a:t>
            </a:r>
            <a:r>
              <a:rPr lang="en-US" dirty="0" smtClean="0"/>
              <a:t>;</a:t>
            </a:r>
            <a:endParaRPr lang="en-US" dirty="0"/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  </a:t>
            </a:r>
            <a:r>
              <a:rPr lang="en-US" dirty="0" err="1"/>
              <a:t>int</a:t>
            </a:r>
            <a:r>
              <a:rPr lang="en-US" dirty="0"/>
              <a:t> signal = </a:t>
            </a:r>
            <a:r>
              <a:rPr lang="en-US" dirty="0" err="1"/>
              <a:t>analogRead</a:t>
            </a:r>
            <a:r>
              <a:rPr lang="en-US" dirty="0"/>
              <a:t>(</a:t>
            </a:r>
            <a:r>
              <a:rPr lang="en-US" dirty="0" err="1"/>
              <a:t>moveSensorSignalPort</a:t>
            </a:r>
            <a:r>
              <a:rPr lang="en-US" dirty="0" smtClean="0"/>
              <a:t>);</a:t>
            </a:r>
            <a:endParaRPr lang="ru-RU" dirty="0" smtClean="0"/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  if(signal &gt;= 400)</a:t>
            </a:r>
          </a:p>
          <a:p>
            <a:pPr marL="0" indent="0">
              <a:buNone/>
            </a:pPr>
            <a:r>
              <a:rPr lang="en-US" dirty="0"/>
              <a:t>  {</a:t>
            </a:r>
          </a:p>
          <a:p>
            <a:pPr marL="0" indent="0">
              <a:buNone/>
            </a:pPr>
            <a:r>
              <a:rPr lang="en-US" dirty="0"/>
              <a:t>    if(</a:t>
            </a:r>
            <a:r>
              <a:rPr lang="en-US" dirty="0" err="1"/>
              <a:t>millis</a:t>
            </a:r>
            <a:r>
              <a:rPr lang="en-US" dirty="0"/>
              <a:t>() - </a:t>
            </a:r>
            <a:r>
              <a:rPr lang="en-US" dirty="0" err="1"/>
              <a:t>lastActivateTime</a:t>
            </a:r>
            <a:r>
              <a:rPr lang="en-US" dirty="0"/>
              <a:t> &gt;= </a:t>
            </a:r>
            <a:r>
              <a:rPr lang="en-US" dirty="0" err="1"/>
              <a:t>ActivateTimeout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    {</a:t>
            </a:r>
          </a:p>
          <a:p>
            <a:pPr marL="0" indent="0">
              <a:buNone/>
            </a:pPr>
            <a:r>
              <a:rPr lang="en-US" dirty="0"/>
              <a:t>      </a:t>
            </a:r>
            <a:r>
              <a:rPr lang="en-US" dirty="0" err="1"/>
              <a:t>TryHandleKeyboard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      </a:t>
            </a:r>
            <a:r>
              <a:rPr lang="en-US" dirty="0" err="1"/>
              <a:t>EnableAlarm</a:t>
            </a:r>
            <a:r>
              <a:rPr lang="en-US" dirty="0" smtClean="0"/>
              <a:t>();</a:t>
            </a:r>
            <a:r>
              <a:rPr lang="ru-RU" dirty="0" smtClean="0"/>
              <a:t> </a:t>
            </a:r>
            <a:r>
              <a:rPr lang="en-US" dirty="0" smtClean="0"/>
              <a:t>}}}</a:t>
            </a:r>
            <a:endParaRPr lang="en-US" dirty="0"/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5756192" y="2202872"/>
            <a:ext cx="2805918" cy="428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TryHandleKeyboard</a:t>
            </a:r>
            <a:r>
              <a:rPr lang="en-US" dirty="0" smtClean="0"/>
              <a:t>(){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if(</a:t>
            </a:r>
            <a:r>
              <a:rPr lang="en-US" dirty="0" err="1"/>
              <a:t>bleKeyboard.isConnected</a:t>
            </a:r>
            <a:r>
              <a:rPr lang="en-US" dirty="0"/>
              <a:t>())</a:t>
            </a:r>
          </a:p>
          <a:p>
            <a:pPr marL="0" indent="0">
              <a:buNone/>
            </a:pPr>
            <a:r>
              <a:rPr lang="en-US" dirty="0"/>
              <a:t>  {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/>
              <a:t>bleKeyboard.press</a:t>
            </a:r>
            <a:r>
              <a:rPr lang="en-US" dirty="0"/>
              <a:t>(KEY_LEFT_GUI);</a:t>
            </a:r>
          </a:p>
          <a:p>
            <a:pPr marL="0" indent="0">
              <a:buNone/>
            </a:pPr>
            <a:r>
              <a:rPr lang="en-US" dirty="0"/>
              <a:t>    delay(100);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   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keyD</a:t>
            </a:r>
            <a:r>
              <a:rPr lang="en-US" dirty="0"/>
              <a:t> = 100;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keyL</a:t>
            </a:r>
            <a:r>
              <a:rPr lang="en-US" dirty="0"/>
              <a:t> = 108;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/>
              <a:t>bleKeyboard.press</a:t>
            </a:r>
            <a:r>
              <a:rPr lang="en-US" dirty="0"/>
              <a:t>(</a:t>
            </a:r>
            <a:r>
              <a:rPr lang="en-US" dirty="0" err="1"/>
              <a:t>keyL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/>
              <a:t>    delay(100);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    </a:t>
            </a:r>
            <a:r>
              <a:rPr lang="en-US" dirty="0" err="1"/>
              <a:t>bleKeyboard.releaseAll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    </a:t>
            </a:r>
            <a:r>
              <a:rPr lang="en-US" dirty="0" err="1"/>
              <a:t>lastActivateTime</a:t>
            </a:r>
            <a:r>
              <a:rPr lang="en-US" dirty="0"/>
              <a:t> = </a:t>
            </a:r>
            <a:r>
              <a:rPr lang="en-US" dirty="0" err="1"/>
              <a:t>millis</a:t>
            </a:r>
            <a:r>
              <a:rPr lang="en-US" dirty="0" smtClean="0"/>
              <a:t>();</a:t>
            </a:r>
            <a:r>
              <a:rPr lang="ru-RU" dirty="0" smtClean="0"/>
              <a:t> </a:t>
            </a:r>
            <a:r>
              <a:rPr lang="en-US" dirty="0" smtClean="0"/>
              <a:t>}}</a:t>
            </a:r>
            <a:endParaRPr lang="en-US" dirty="0"/>
          </a:p>
        </p:txBody>
      </p:sp>
      <p:sp>
        <p:nvSpPr>
          <p:cNvPr id="13" name="Объект 2"/>
          <p:cNvSpPr txBox="1">
            <a:spLocks/>
          </p:cNvSpPr>
          <p:nvPr/>
        </p:nvSpPr>
        <p:spPr>
          <a:xfrm>
            <a:off x="8562110" y="2212861"/>
            <a:ext cx="3629890" cy="428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EnableAlarm</a:t>
            </a:r>
            <a:r>
              <a:rPr lang="en-US" dirty="0" smtClean="0"/>
              <a:t>()</a:t>
            </a:r>
            <a:r>
              <a:rPr lang="ru-RU" dirty="0" smtClean="0"/>
              <a:t> </a:t>
            </a:r>
            <a:r>
              <a:rPr lang="en-US" dirty="0" smtClean="0"/>
              <a:t>{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alarmStep</a:t>
            </a:r>
            <a:r>
              <a:rPr lang="en-US" dirty="0"/>
              <a:t> = 10;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alarmDirection</a:t>
            </a:r>
            <a:r>
              <a:rPr lang="en-US" dirty="0"/>
              <a:t> = </a:t>
            </a:r>
            <a:r>
              <a:rPr lang="en-US" dirty="0" err="1"/>
              <a:t>alarmStep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additionalFrequency</a:t>
            </a:r>
            <a:r>
              <a:rPr lang="en-US" dirty="0"/>
              <a:t> = 0;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maxAdditionalFrequency</a:t>
            </a:r>
            <a:r>
              <a:rPr lang="en-US" dirty="0"/>
              <a:t> = 350;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alarmSpeed</a:t>
            </a:r>
            <a:r>
              <a:rPr lang="en-US" dirty="0"/>
              <a:t> = 5</a:t>
            </a:r>
            <a:r>
              <a:rPr lang="en-US" dirty="0" smtClean="0"/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for(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 err="1"/>
              <a:t>ActivateTimeout</a:t>
            </a:r>
            <a:r>
              <a:rPr lang="en-US" dirty="0"/>
              <a:t>/</a:t>
            </a:r>
            <a:r>
              <a:rPr lang="en-US" dirty="0" err="1"/>
              <a:t>alarmSpeed</a:t>
            </a:r>
            <a:r>
              <a:rPr lang="en-US" dirty="0"/>
              <a:t>; </a:t>
            </a:r>
            <a:r>
              <a:rPr lang="en-US" dirty="0" err="1"/>
              <a:t>i</a:t>
            </a:r>
            <a:r>
              <a:rPr lang="en-US" dirty="0"/>
              <a:t>++)</a:t>
            </a:r>
          </a:p>
          <a:p>
            <a:pPr marL="0" indent="0">
              <a:buNone/>
            </a:pPr>
            <a:r>
              <a:rPr lang="en-US" dirty="0"/>
              <a:t>  {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/>
              <a:t>additionalFrequency</a:t>
            </a:r>
            <a:r>
              <a:rPr lang="en-US" dirty="0"/>
              <a:t> += </a:t>
            </a:r>
            <a:r>
              <a:rPr lang="en-US" dirty="0" err="1"/>
              <a:t>alarmDirection</a:t>
            </a:r>
            <a:r>
              <a:rPr lang="en-US" dirty="0" smtClean="0"/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  if(</a:t>
            </a:r>
            <a:r>
              <a:rPr lang="en-US" dirty="0" err="1"/>
              <a:t>additionalFrequency</a:t>
            </a:r>
            <a:r>
              <a:rPr lang="en-US" dirty="0"/>
              <a:t> &gt;= </a:t>
            </a:r>
            <a:r>
              <a:rPr lang="en-US" dirty="0" err="1"/>
              <a:t>maxAdditionalFrequency</a:t>
            </a:r>
            <a:r>
              <a:rPr lang="en-US" dirty="0"/>
              <a:t> &amp;&amp; </a:t>
            </a:r>
            <a:r>
              <a:rPr lang="en-US" dirty="0" err="1"/>
              <a:t>alarmDirection</a:t>
            </a:r>
            <a:r>
              <a:rPr lang="en-US" dirty="0"/>
              <a:t> == </a:t>
            </a:r>
            <a:r>
              <a:rPr lang="en-US" dirty="0" err="1"/>
              <a:t>alarmStep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    {</a:t>
            </a:r>
          </a:p>
          <a:p>
            <a:pPr marL="0" indent="0">
              <a:buNone/>
            </a:pPr>
            <a:r>
              <a:rPr lang="en-US" dirty="0"/>
              <a:t>      </a:t>
            </a:r>
            <a:r>
              <a:rPr lang="en-US" dirty="0" err="1"/>
              <a:t>alarmDirection</a:t>
            </a:r>
            <a:r>
              <a:rPr lang="en-US" dirty="0"/>
              <a:t> = -</a:t>
            </a:r>
            <a:r>
              <a:rPr lang="en-US" dirty="0" err="1"/>
              <a:t>alarmStep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  if(</a:t>
            </a:r>
            <a:r>
              <a:rPr lang="en-US" dirty="0" err="1"/>
              <a:t>additionalFrequency</a:t>
            </a:r>
            <a:r>
              <a:rPr lang="en-US" dirty="0"/>
              <a:t> &lt;= 0 &amp;&amp; </a:t>
            </a:r>
            <a:r>
              <a:rPr lang="en-US" dirty="0" err="1"/>
              <a:t>alarmDirection</a:t>
            </a:r>
            <a:r>
              <a:rPr lang="en-US" dirty="0"/>
              <a:t> == -</a:t>
            </a:r>
            <a:r>
              <a:rPr lang="en-US" dirty="0" err="1"/>
              <a:t>alarmStep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    {</a:t>
            </a:r>
          </a:p>
          <a:p>
            <a:pPr marL="0" indent="0">
              <a:buNone/>
            </a:pPr>
            <a:r>
              <a:rPr lang="en-US" dirty="0"/>
              <a:t>      </a:t>
            </a:r>
            <a:r>
              <a:rPr lang="en-US" dirty="0" err="1"/>
              <a:t>alarmDirection</a:t>
            </a:r>
            <a:r>
              <a:rPr lang="en-US" dirty="0"/>
              <a:t> = </a:t>
            </a:r>
            <a:r>
              <a:rPr lang="en-US" dirty="0" err="1"/>
              <a:t>alarmStep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 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baseFrequency</a:t>
            </a:r>
            <a:r>
              <a:rPr lang="en-US" dirty="0"/>
              <a:t> = 10;</a:t>
            </a:r>
          </a:p>
          <a:p>
            <a:pPr marL="0" indent="0">
              <a:buNone/>
            </a:pPr>
            <a:r>
              <a:rPr lang="en-US" dirty="0"/>
              <a:t>    tone(</a:t>
            </a:r>
            <a:r>
              <a:rPr lang="en-US" dirty="0" err="1"/>
              <a:t>alarmPort</a:t>
            </a:r>
            <a:r>
              <a:rPr lang="en-US" dirty="0"/>
              <a:t>, </a:t>
            </a:r>
            <a:r>
              <a:rPr lang="en-US" dirty="0" err="1"/>
              <a:t>baseFrequency</a:t>
            </a:r>
            <a:r>
              <a:rPr lang="en-US" dirty="0"/>
              <a:t> + </a:t>
            </a:r>
            <a:r>
              <a:rPr lang="en-US" dirty="0" err="1"/>
              <a:t>additionalFrequency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/>
              <a:t>    delay(</a:t>
            </a:r>
            <a:r>
              <a:rPr lang="en-US" dirty="0" err="1"/>
              <a:t>alarmSpeed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/>
              <a:t>noTone</a:t>
            </a:r>
            <a:r>
              <a:rPr lang="en-US" dirty="0"/>
              <a:t>(</a:t>
            </a:r>
            <a:r>
              <a:rPr lang="en-US" dirty="0" err="1"/>
              <a:t>alarmPort</a:t>
            </a:r>
            <a:r>
              <a:rPr lang="en-US" dirty="0" smtClean="0"/>
              <a:t>);}}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399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5398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175"/>
            <a:ext cx="1150895" cy="164413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150895" y="1640962"/>
            <a:ext cx="9544814" cy="575766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Код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6206836" y="4128655"/>
            <a:ext cx="424873" cy="267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0" y="2212862"/>
            <a:ext cx="3223491" cy="428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#include &lt;</a:t>
            </a:r>
            <a:r>
              <a:rPr lang="en-US" dirty="0" err="1"/>
              <a:t>WebServer.h</a:t>
            </a:r>
            <a:r>
              <a:rPr lang="en-US" dirty="0"/>
              <a:t>&gt;</a:t>
            </a:r>
          </a:p>
          <a:p>
            <a:pPr marL="0" indent="0">
              <a:buNone/>
            </a:pPr>
            <a:r>
              <a:rPr lang="en-US" dirty="0" err="1"/>
              <a:t>WebServer</a:t>
            </a:r>
            <a:r>
              <a:rPr lang="en-US" dirty="0"/>
              <a:t> server(80);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const</a:t>
            </a:r>
            <a:r>
              <a:rPr lang="en-US" dirty="0"/>
              <a:t> String </a:t>
            </a:r>
            <a:r>
              <a:rPr lang="en-US" dirty="0" err="1"/>
              <a:t>wifiName</a:t>
            </a:r>
            <a:r>
              <a:rPr lang="en-US" dirty="0"/>
              <a:t> = "</a:t>
            </a:r>
            <a:r>
              <a:rPr lang="en-US" dirty="0" err="1"/>
              <a:t>WindowHider</a:t>
            </a:r>
            <a:r>
              <a:rPr lang="en-US" dirty="0"/>
              <a:t>";</a:t>
            </a:r>
          </a:p>
          <a:p>
            <a:pPr marL="0" indent="0">
              <a:buNone/>
            </a:pPr>
            <a:r>
              <a:rPr lang="en-US" dirty="0" err="1"/>
              <a:t>const</a:t>
            </a:r>
            <a:r>
              <a:rPr lang="en-US" dirty="0"/>
              <a:t> String </a:t>
            </a:r>
            <a:r>
              <a:rPr lang="en-US" dirty="0" err="1"/>
              <a:t>wifiPassword</a:t>
            </a:r>
            <a:r>
              <a:rPr lang="en-US" dirty="0"/>
              <a:t> = "PASSWORD";</a:t>
            </a:r>
          </a:p>
          <a:p>
            <a:pPr marL="0" indent="0">
              <a:buNone/>
            </a:pP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ActivateTimeout</a:t>
            </a:r>
            <a:r>
              <a:rPr lang="en-US" dirty="0"/>
              <a:t> = 5000;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activeStateSignalPort</a:t>
            </a:r>
            <a:r>
              <a:rPr lang="en-US" dirty="0"/>
              <a:t> = 13;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deactiveStateSignalPort</a:t>
            </a:r>
            <a:r>
              <a:rPr lang="en-US" dirty="0"/>
              <a:t> = 12;</a:t>
            </a:r>
          </a:p>
          <a:p>
            <a:pPr marL="0" indent="0">
              <a:buNone/>
            </a:pPr>
            <a:r>
              <a:rPr lang="en-US" dirty="0"/>
              <a:t>bool </a:t>
            </a:r>
            <a:r>
              <a:rPr lang="en-US" dirty="0" err="1"/>
              <a:t>isActive</a:t>
            </a:r>
            <a:r>
              <a:rPr lang="en-US" dirty="0"/>
              <a:t> = false;</a:t>
            </a:r>
          </a:p>
          <a:p>
            <a:pPr marL="0" indent="0">
              <a:buNone/>
            </a:pPr>
            <a:r>
              <a:rPr lang="en-US" dirty="0"/>
              <a:t>uint32_t </a:t>
            </a:r>
            <a:r>
              <a:rPr lang="en-US" dirty="0" err="1"/>
              <a:t>lastActivateTime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void setup() </a:t>
            </a:r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pinMode</a:t>
            </a:r>
            <a:r>
              <a:rPr lang="en-US" dirty="0"/>
              <a:t>(</a:t>
            </a:r>
            <a:r>
              <a:rPr lang="en-US" dirty="0" err="1"/>
              <a:t>activeStateSignalPort</a:t>
            </a:r>
            <a:r>
              <a:rPr lang="en-US" dirty="0"/>
              <a:t>, OUTPUT);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StartServer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11" name="Объект 2"/>
          <p:cNvSpPr txBox="1">
            <a:spLocks/>
          </p:cNvSpPr>
          <p:nvPr/>
        </p:nvSpPr>
        <p:spPr>
          <a:xfrm>
            <a:off x="2983345" y="2207490"/>
            <a:ext cx="2772847" cy="428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void loop() </a:t>
            </a:r>
            <a:r>
              <a:rPr lang="en-US" dirty="0" smtClean="0"/>
              <a:t>{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server.handleClient</a:t>
            </a:r>
            <a:r>
              <a:rPr lang="en-US" dirty="0" smtClean="0"/>
              <a:t>();}</a:t>
            </a:r>
            <a:endParaRPr lang="ru-RU" dirty="0" smtClean="0"/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StartServer</a:t>
            </a:r>
            <a:r>
              <a:rPr lang="en-US" dirty="0"/>
              <a:t>(){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err="1"/>
              <a:t>WiFi.softAP</a:t>
            </a:r>
            <a:r>
              <a:rPr lang="en-US" dirty="0"/>
              <a:t>(</a:t>
            </a:r>
            <a:r>
              <a:rPr lang="en-US" dirty="0" err="1"/>
              <a:t>wifiName</a:t>
            </a:r>
            <a:r>
              <a:rPr lang="en-US" dirty="0"/>
              <a:t>, </a:t>
            </a:r>
            <a:r>
              <a:rPr lang="en-US" dirty="0" err="1"/>
              <a:t>wifiPassword</a:t>
            </a:r>
            <a:r>
              <a:rPr lang="en-US" dirty="0" smtClean="0"/>
              <a:t>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</a:t>
            </a:r>
            <a:r>
              <a:rPr lang="en-US" dirty="0" err="1"/>
              <a:t>server.on</a:t>
            </a:r>
            <a:r>
              <a:rPr lang="en-US" dirty="0"/>
              <a:t>("/", </a:t>
            </a:r>
            <a:r>
              <a:rPr lang="en-US" dirty="0" err="1"/>
              <a:t>ShowWebServer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  </a:t>
            </a:r>
            <a:r>
              <a:rPr lang="en-US" dirty="0" err="1"/>
              <a:t>server.on</a:t>
            </a:r>
            <a:r>
              <a:rPr lang="en-US" dirty="0"/>
              <a:t>("/off", []() </a:t>
            </a:r>
            <a:r>
              <a:rPr lang="en-US" dirty="0" smtClean="0"/>
              <a:t>{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/>
              <a:t>isActive</a:t>
            </a:r>
            <a:r>
              <a:rPr lang="en-US" dirty="0"/>
              <a:t> = false;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/>
              <a:t>digitalWrite</a:t>
            </a:r>
            <a:r>
              <a:rPr lang="en-US" dirty="0"/>
              <a:t>(</a:t>
            </a:r>
            <a:r>
              <a:rPr lang="en-US" dirty="0" err="1"/>
              <a:t>activeStateSignalPort</a:t>
            </a:r>
            <a:r>
              <a:rPr lang="en-US" dirty="0"/>
              <a:t>, LOW);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/>
              <a:t>ShowWebServer</a:t>
            </a:r>
            <a:r>
              <a:rPr lang="en-US" dirty="0" smtClean="0"/>
              <a:t>();});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</a:t>
            </a:r>
            <a:r>
              <a:rPr lang="en-US" dirty="0" err="1"/>
              <a:t>server.on</a:t>
            </a:r>
            <a:r>
              <a:rPr lang="en-US" dirty="0"/>
              <a:t>("/on", []() </a:t>
            </a:r>
          </a:p>
          <a:p>
            <a:pPr marL="0" indent="0">
              <a:buNone/>
            </a:pPr>
            <a:r>
              <a:rPr lang="en-US" dirty="0"/>
              <a:t>  {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/>
              <a:t>isActive</a:t>
            </a:r>
            <a:r>
              <a:rPr lang="en-US" dirty="0"/>
              <a:t> = true;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/>
              <a:t>digitalWrite</a:t>
            </a:r>
            <a:r>
              <a:rPr lang="en-US" dirty="0"/>
              <a:t>(</a:t>
            </a:r>
            <a:r>
              <a:rPr lang="en-US" dirty="0" err="1"/>
              <a:t>activeStateSignalPort</a:t>
            </a:r>
            <a:r>
              <a:rPr lang="en-US" dirty="0"/>
              <a:t>, HIGH);</a:t>
            </a:r>
          </a:p>
          <a:p>
            <a:pPr marL="0" indent="0">
              <a:buNone/>
            </a:pPr>
            <a:r>
              <a:rPr lang="en-US" dirty="0"/>
              <a:t>    </a:t>
            </a:r>
            <a:r>
              <a:rPr lang="en-US" dirty="0" err="1"/>
              <a:t>ShowWebServer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smtClean="0"/>
              <a:t>});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</a:t>
            </a:r>
            <a:r>
              <a:rPr lang="en-US" dirty="0" err="1"/>
              <a:t>server.begin</a:t>
            </a:r>
            <a:r>
              <a:rPr lang="en-US" dirty="0" smtClean="0"/>
              <a:t>();}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5560291" y="2202872"/>
            <a:ext cx="3179245" cy="428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ShowWebServer</a:t>
            </a:r>
            <a:r>
              <a:rPr lang="en-US" dirty="0"/>
              <a:t>() </a:t>
            </a:r>
            <a:r>
              <a:rPr lang="en-US" dirty="0" smtClean="0"/>
              <a:t>{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String html = R"=====(</a:t>
            </a:r>
          </a:p>
          <a:p>
            <a:pPr marL="0" indent="0">
              <a:buNone/>
            </a:pPr>
            <a:r>
              <a:rPr lang="en-US" dirty="0"/>
              <a:t>&lt;!DOCTYPE html&gt;</a:t>
            </a:r>
          </a:p>
          <a:p>
            <a:pPr marL="0" indent="0">
              <a:buNone/>
            </a:pPr>
            <a:r>
              <a:rPr lang="en-US" dirty="0"/>
              <a:t>  &lt;html&gt;</a:t>
            </a:r>
          </a:p>
          <a:p>
            <a:pPr marL="0" indent="0">
              <a:buNone/>
            </a:pPr>
            <a:r>
              <a:rPr lang="en-US" dirty="0"/>
              <a:t>  &lt;head style="background-color: #</a:t>
            </a:r>
            <a:r>
              <a:rPr lang="en-US" dirty="0" err="1"/>
              <a:t>cccccc</a:t>
            </a:r>
            <a:r>
              <a:rPr lang="en-US" dirty="0"/>
              <a:t>; Color: blue;"&gt;</a:t>
            </a:r>
          </a:p>
          <a:p>
            <a:pPr marL="0" indent="0">
              <a:buNone/>
            </a:pPr>
            <a:r>
              <a:rPr lang="en-US" dirty="0"/>
              <a:t>  &lt;style&gt;</a:t>
            </a:r>
          </a:p>
          <a:p>
            <a:pPr marL="0" indent="0">
              <a:buNone/>
            </a:pPr>
            <a:r>
              <a:rPr lang="en-US" dirty="0"/>
              <a:t>  body {</a:t>
            </a:r>
          </a:p>
          <a:p>
            <a:pPr marL="0" indent="0">
              <a:buNone/>
            </a:pPr>
            <a:r>
              <a:rPr lang="en-US" dirty="0"/>
              <a:t>    background: #f0d5d1;</a:t>
            </a:r>
          </a:p>
          <a:p>
            <a:pPr marL="0" indent="0">
              <a:buNone/>
            </a:pPr>
            <a:r>
              <a:rPr lang="en-US" dirty="0"/>
              <a:t>    text-align: center;</a:t>
            </a:r>
          </a:p>
          <a:p>
            <a:pPr marL="0" indent="0">
              <a:buNone/>
            </a:pPr>
            <a:r>
              <a:rPr lang="en-US" dirty="0"/>
              <a:t>    font-size: 32px;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p {</a:t>
            </a:r>
          </a:p>
          <a:p>
            <a:pPr marL="0" indent="0">
              <a:buNone/>
            </a:pPr>
            <a:r>
              <a:rPr lang="en-US" dirty="0"/>
              <a:t>    font-size: 64px;</a:t>
            </a:r>
          </a:p>
          <a:p>
            <a:pPr marL="0" indent="0">
              <a:buNone/>
            </a:pPr>
            <a:r>
              <a:rPr lang="en-US" dirty="0"/>
              <a:t>  }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  button {</a:t>
            </a:r>
          </a:p>
          <a:p>
            <a:pPr marL="0" indent="0">
              <a:buNone/>
            </a:pPr>
            <a:r>
              <a:rPr lang="en-US" dirty="0"/>
              <a:t>    font-size: 64px;</a:t>
            </a:r>
          </a:p>
          <a:p>
            <a:pPr marL="0" indent="0">
              <a:buNone/>
            </a:pPr>
            <a:r>
              <a:rPr lang="en-US" dirty="0"/>
              <a:t>  }</a:t>
            </a:r>
          </a:p>
          <a:p>
            <a:pPr marL="0" indent="0">
              <a:buNone/>
            </a:pPr>
            <a:r>
              <a:rPr lang="en-US" dirty="0"/>
              <a:t>  &lt;/style&gt;</a:t>
            </a:r>
          </a:p>
          <a:p>
            <a:pPr marL="0" indent="0">
              <a:buNone/>
            </a:pPr>
            <a:r>
              <a:rPr lang="en-US" dirty="0"/>
              <a:t>  &lt;/head</a:t>
            </a:r>
            <a:r>
              <a:rPr lang="en-US" dirty="0" smtClean="0"/>
              <a:t>&gt;</a:t>
            </a:r>
            <a:endParaRPr lang="en-US" dirty="0"/>
          </a:p>
        </p:txBody>
      </p:sp>
      <p:sp>
        <p:nvSpPr>
          <p:cNvPr id="13" name="Объект 2"/>
          <p:cNvSpPr txBox="1">
            <a:spLocks/>
          </p:cNvSpPr>
          <p:nvPr/>
        </p:nvSpPr>
        <p:spPr>
          <a:xfrm>
            <a:off x="8562110" y="2212861"/>
            <a:ext cx="4137890" cy="428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  &lt;body&gt;</a:t>
            </a:r>
          </a:p>
          <a:p>
            <a:pPr marL="0" indent="0">
              <a:buNone/>
            </a:pPr>
            <a:r>
              <a:rPr lang="en-US" dirty="0"/>
              <a:t>        &lt;h1&gt;Web page for motion sensor control&lt;/h1&gt;</a:t>
            </a:r>
          </a:p>
          <a:p>
            <a:pPr marL="0" indent="0">
              <a:buNone/>
            </a:pPr>
            <a:r>
              <a:rPr lang="en-US" dirty="0"/>
              <a:t>  &lt;</a:t>
            </a:r>
            <a:r>
              <a:rPr lang="en-US" dirty="0" err="1"/>
              <a:t>hr</a:t>
            </a:r>
            <a:r>
              <a:rPr lang="en-US" dirty="0"/>
              <a:t> size="#"&gt;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  &lt;p&gt;Sensor status:&lt;/p&gt;</a:t>
            </a:r>
          </a:p>
          <a:p>
            <a:pPr marL="0" indent="0">
              <a:buNone/>
            </a:pPr>
            <a:r>
              <a:rPr lang="en-US" dirty="0"/>
              <a:t>  )=====";</a:t>
            </a:r>
          </a:p>
          <a:p>
            <a:pPr marL="0" indent="0">
              <a:buNone/>
            </a:pPr>
            <a:r>
              <a:rPr lang="en-US" dirty="0" smtClean="0"/>
              <a:t>if(</a:t>
            </a:r>
            <a:r>
              <a:rPr lang="en-US" dirty="0" err="1" smtClean="0"/>
              <a:t>isActive</a:t>
            </a:r>
            <a:r>
              <a:rPr lang="en-US" dirty="0" smtClean="0"/>
              <a:t> </a:t>
            </a:r>
            <a:r>
              <a:rPr lang="en-US" dirty="0"/>
              <a:t>== true</a:t>
            </a:r>
            <a:r>
              <a:rPr lang="en-US" dirty="0" smtClean="0"/>
              <a:t>){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  html += "&lt;p&gt;Active&lt;/p</a:t>
            </a:r>
            <a:r>
              <a:rPr lang="en-US" dirty="0" smtClean="0"/>
              <a:t>&gt;"; </a:t>
            </a: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smtClean="0"/>
              <a:t>else{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   html += "&lt;p&gt;</a:t>
            </a:r>
            <a:r>
              <a:rPr lang="en-US" dirty="0" err="1"/>
              <a:t>Deactive</a:t>
            </a:r>
            <a:r>
              <a:rPr lang="en-US" dirty="0"/>
              <a:t>&lt;/p</a:t>
            </a:r>
            <a:r>
              <a:rPr lang="en-US" dirty="0" smtClean="0"/>
              <a:t>&gt;"; }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html += R</a:t>
            </a:r>
            <a:r>
              <a:rPr lang="en-US" dirty="0" smtClean="0"/>
              <a:t>"=====(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&lt;a </a:t>
            </a:r>
            <a:r>
              <a:rPr lang="en-US" dirty="0" err="1"/>
              <a:t>href</a:t>
            </a:r>
            <a:r>
              <a:rPr lang="en-US" dirty="0"/>
              <a:t>=\on&gt;&lt;button&gt;Sensor on&lt;/button&gt;&lt;/a&gt;</a:t>
            </a:r>
          </a:p>
          <a:p>
            <a:pPr marL="0" indent="0">
              <a:buNone/>
            </a:pPr>
            <a:r>
              <a:rPr lang="en-US" dirty="0"/>
              <a:t>  &lt;a </a:t>
            </a:r>
            <a:r>
              <a:rPr lang="en-US" dirty="0" err="1"/>
              <a:t>href</a:t>
            </a:r>
            <a:r>
              <a:rPr lang="en-US" dirty="0"/>
              <a:t>=\off&gt;&lt;button&gt;Sensor off&lt;/button&gt;&lt;/a</a:t>
            </a:r>
            <a:r>
              <a:rPr lang="en-US" dirty="0" smtClean="0"/>
              <a:t>&gt;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&lt;/body&gt;</a:t>
            </a:r>
          </a:p>
          <a:p>
            <a:pPr marL="0" indent="0">
              <a:buNone/>
            </a:pPr>
            <a:r>
              <a:rPr lang="en-US" dirty="0"/>
              <a:t>  &lt;/html&gt;</a:t>
            </a:r>
          </a:p>
          <a:p>
            <a:pPr marL="0" indent="0">
              <a:buNone/>
            </a:pPr>
            <a:r>
              <a:rPr lang="en-US" dirty="0"/>
              <a:t>  </a:t>
            </a:r>
            <a:r>
              <a:rPr lang="en-US" dirty="0" smtClean="0"/>
              <a:t>)=====";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 </a:t>
            </a:r>
            <a:r>
              <a:rPr lang="en-US" dirty="0" err="1"/>
              <a:t>server.send</a:t>
            </a:r>
            <a:r>
              <a:rPr lang="en-US" dirty="0"/>
              <a:t>(200, "text/html", html);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5070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5398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175"/>
            <a:ext cx="1150895" cy="1644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1078"/>
            <a:ext cx="6095999" cy="343138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770" y="2281078"/>
            <a:ext cx="6096000" cy="3431381"/>
          </a:xfrm>
          <a:prstGeom prst="rect">
            <a:avLst/>
          </a:prstGeom>
        </p:spPr>
      </p:pic>
      <p:sp>
        <p:nvSpPr>
          <p:cNvPr id="8" name="Объект 2"/>
          <p:cNvSpPr>
            <a:spLocks noGrp="1"/>
          </p:cNvSpPr>
          <p:nvPr>
            <p:ph idx="1"/>
          </p:nvPr>
        </p:nvSpPr>
        <p:spPr>
          <a:xfrm>
            <a:off x="1150895" y="1640961"/>
            <a:ext cx="9544814" cy="640117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прототипа корпуса. Сборка устройства.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40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5398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Затраты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175"/>
            <a:ext cx="1150895" cy="16441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1150895" y="1640961"/>
            <a:ext cx="9276960" cy="41594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Расчет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стоимости продукта.</a:t>
            </a:r>
          </a:p>
          <a:p>
            <a:pPr marL="514350" indent="-514350">
              <a:buFont typeface="+mj-lt"/>
              <a:buAutoNum type="arabicParenR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Инфракрасный датчик движения AM312 – 100р.</a:t>
            </a:r>
          </a:p>
          <a:p>
            <a:pPr marL="514350" indent="-514350">
              <a:buFont typeface="+mj-lt"/>
              <a:buAutoNum type="arabicParenR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Плата ESP32 – 300р * 2 = 600р.</a:t>
            </a:r>
          </a:p>
          <a:p>
            <a:pPr marL="514350" indent="-514350">
              <a:buFont typeface="+mj-lt"/>
              <a:buAutoNum type="arabicParenR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Транзистор 2N7000 TO92 – 4р.</a:t>
            </a:r>
          </a:p>
          <a:p>
            <a:pPr marL="514350" indent="-514350">
              <a:buFont typeface="+mj-lt"/>
              <a:buAutoNum type="arabicParenR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Резистор 220R – 1р.</a:t>
            </a:r>
          </a:p>
          <a:p>
            <a:pPr marL="514350" indent="-514350">
              <a:buFont typeface="+mj-lt"/>
              <a:buAutoNum type="arabicParenR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Провод – 2 р * 17 = 34р.</a:t>
            </a:r>
          </a:p>
          <a:p>
            <a:pPr marL="514350" indent="-514350">
              <a:buFont typeface="+mj-lt"/>
              <a:buAutoNum type="arabicParenR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Корпус – 150р.</a:t>
            </a:r>
          </a:p>
          <a:p>
            <a:pPr marL="514350" indent="-514350">
              <a:buFont typeface="+mj-lt"/>
              <a:buAutoNum type="arabicParenR"/>
            </a:pP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Пьезоэлемент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160р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Общая стоимость изделия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1049 р.</a:t>
            </a: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718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175"/>
            <a:ext cx="1150895" cy="164413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150895" y="2475345"/>
            <a:ext cx="10662414" cy="4042416"/>
          </a:xfrm>
        </p:spPr>
        <p:txBody>
          <a:bodyPr>
            <a:normAutofit/>
          </a:bodyPr>
          <a:lstStyle/>
          <a:p>
            <a:pPr indent="0" algn="ctr">
              <a:lnSpc>
                <a:spcPct val="115000"/>
              </a:lnSpc>
              <a:spcAft>
                <a:spcPts val="0"/>
              </a:spcAft>
              <a:buNone/>
            </a:pPr>
            <a:r>
              <a:rPr lang="ru-RU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r>
              <a:rPr 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r>
              <a:rPr lang="ru-RU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6000" dirty="0">
              <a:latin typeface="Times New Roman" panose="02020603050405020304" pitchFamily="18" charset="0"/>
              <a:ea typeface="Courier New" panose="02070309020205020404" pitchFamily="49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354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_2024-06-14_10-28-3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8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8573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Идея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150895" cy="164413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Текст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 txBox="1">
            <a:spLocks/>
          </p:cNvSpPr>
          <p:nvPr/>
        </p:nvSpPr>
        <p:spPr>
          <a:xfrm>
            <a:off x="1150895" y="1644136"/>
            <a:ext cx="10515600" cy="4040804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Определение активности в помещении и блокировка устройства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5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8573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0895" y="1644136"/>
            <a:ext cx="10055170" cy="4728955"/>
          </a:xfrm>
        </p:spPr>
        <p:txBody>
          <a:bodyPr>
            <a:noAutofit/>
          </a:bodyPr>
          <a:lstStyle/>
          <a:p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Продумать концепт устройства;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Выбрать датчик движения.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Выбрать отладочную плату;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Подобрать остальные комплектующие;</a:t>
            </a:r>
          </a:p>
          <a:p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Сделать схему проекта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Собрать устройство</a:t>
            </a:r>
          </a:p>
          <a:p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Написать программную часть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Прошить устройство.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2400" dirty="0"/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150895" cy="16441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5428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8573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0895" y="1644136"/>
            <a:ext cx="8775320" cy="3473947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Концепт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Устройство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определяющие несанкционированный вход в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помещение при помощи датчика движения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блокирующее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устройство, посредством </a:t>
            </a:r>
            <a:r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передачи сигнала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 платы на устройство.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150895" cy="16441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5867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5398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0895" y="1640961"/>
            <a:ext cx="10515600" cy="5480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датчиков движения</a:t>
            </a: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175"/>
            <a:ext cx="1150895" cy="1644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 descr="C:\Users\admin\Desktop\учеба\Курсач\SENS-HLK-LD1115H-24G-1024x768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71" y="3975904"/>
            <a:ext cx="3561496" cy="26711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9" name="Объект 2"/>
          <p:cNvSpPr txBox="1">
            <a:spLocks/>
          </p:cNvSpPr>
          <p:nvPr/>
        </p:nvSpPr>
        <p:spPr>
          <a:xfrm>
            <a:off x="428139" y="2504210"/>
            <a:ext cx="3613628" cy="147169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Микроволоновый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датчик движения HLK-LD1115H-24G, работающий на основе эффекта Доплера</a:t>
            </a:r>
          </a:p>
        </p:txBody>
      </p:sp>
      <p:pic>
        <p:nvPicPr>
          <p:cNvPr id="10" name="Рисунок 9" descr="C:\Users\admin\Desktop\учеба\Курсач\SENS-IRMV-CH2-1024x768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642" y="3975904"/>
            <a:ext cx="3561496" cy="26711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1" name="Объект 2"/>
          <p:cNvSpPr txBox="1">
            <a:spLocks/>
          </p:cNvSpPr>
          <p:nvPr/>
        </p:nvSpPr>
        <p:spPr>
          <a:xfrm>
            <a:off x="4286642" y="2504210"/>
            <a:ext cx="3561496" cy="1471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Инфракрасный датчик движения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AM312</a:t>
            </a:r>
            <a:endParaRPr lang="ru-RU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1" descr="C:\Users\admin\Desktop\учеба\Курсач\SENS-IR-HC-SR501-1024x768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3013" y="3975904"/>
            <a:ext cx="3561496" cy="26711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4" name="Объект 2"/>
          <p:cNvSpPr txBox="1">
            <a:spLocks/>
          </p:cNvSpPr>
          <p:nvPr/>
        </p:nvSpPr>
        <p:spPr>
          <a:xfrm>
            <a:off x="8093013" y="2504210"/>
            <a:ext cx="3561496" cy="1471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Датчик движения на основе 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ПИР-эффекта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HC-SR501</a:t>
            </a:r>
          </a:p>
        </p:txBody>
      </p:sp>
    </p:spTree>
    <p:extLst>
      <p:ext uri="{BB962C8B-B14F-4D97-AF65-F5344CB8AC3E}">
        <p14:creationId xmlns:p14="http://schemas.microsoft.com/office/powerpoint/2010/main" val="32837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5398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0895" y="1640961"/>
            <a:ext cx="5139676" cy="13255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датчика движения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основе работы – инфракрасный датчик движения АМ312</a:t>
            </a: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175"/>
            <a:ext cx="1150895" cy="1644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81" y="2966524"/>
            <a:ext cx="4495030" cy="3371273"/>
          </a:xfrm>
          <a:prstGeom prst="rect">
            <a:avLst/>
          </a:prstGeom>
        </p:spPr>
      </p:pic>
      <p:sp>
        <p:nvSpPr>
          <p:cNvPr id="7" name="Текст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 txBox="1">
            <a:spLocks/>
          </p:cNvSpPr>
          <p:nvPr/>
        </p:nvSpPr>
        <p:spPr>
          <a:xfrm>
            <a:off x="6290571" y="2606450"/>
            <a:ext cx="5033570" cy="3371273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напряжение питания: от 2,7 до 12 В;</a:t>
            </a:r>
          </a:p>
          <a:p>
            <a:pPr marL="342900" indent="-342900"/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ток при срабатывании: 15 мкА;</a:t>
            </a:r>
          </a:p>
          <a:p>
            <a:pPr marL="342900" indent="-342900"/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ток в покое: 14 мкА;</a:t>
            </a:r>
          </a:p>
          <a:p>
            <a:pPr marL="342900" indent="-342900"/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задержка: 2 с;</a:t>
            </a:r>
          </a:p>
          <a:p>
            <a:pPr marL="342900" indent="-342900"/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удержание сигнала: 2 с;</a:t>
            </a:r>
          </a:p>
          <a:p>
            <a:pPr marL="342900" indent="-342900"/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дистанция: от 3 до 5 м;</a:t>
            </a:r>
          </a:p>
          <a:p>
            <a:pPr marL="342900" indent="-342900"/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размеры: 25 (длина) x 12 (радиус) мм.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221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5398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0895" y="1640961"/>
            <a:ext cx="5772975" cy="15548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платы</a:t>
            </a:r>
          </a:p>
          <a:p>
            <a:pPr marL="0" indent="0"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Сборка 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реализована на плате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ESP32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175"/>
            <a:ext cx="1150895" cy="1644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2" descr="https://a.allegroimg.com/original/11ca7c/e96367b342db849283bfbb693244/ESP-32-WROOM-WiFi-Bluetooth-ESP32-NodeMCU-Arduin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895" y="2497577"/>
            <a:ext cx="4047535" cy="404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Текст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 txBox="1">
            <a:spLocks/>
          </p:cNvSpPr>
          <p:nvPr/>
        </p:nvSpPr>
        <p:spPr>
          <a:xfrm>
            <a:off x="6923870" y="2497577"/>
            <a:ext cx="5033570" cy="3759200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32-битный двух ядерный микропроцессор - </a:t>
            </a:r>
            <a:r>
              <a:rPr lang="ru-RU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Xtensa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LX6</a:t>
            </a:r>
          </a:p>
          <a:p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Частота процессора - 160-240 МГц</a:t>
            </a:r>
          </a:p>
          <a:p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ОЗУ — 520 Кб</a:t>
            </a:r>
          </a:p>
          <a:p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ПЗУ — 448 Кб</a:t>
            </a:r>
          </a:p>
          <a:p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RTC таймер с 16 Кб ОЗУ</a:t>
            </a:r>
          </a:p>
          <a:p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Внешняя флешь память 4-16 Мб</a:t>
            </a:r>
          </a:p>
          <a:p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Питание 2.2 В — 3.6 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088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5398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0895" y="1640961"/>
            <a:ext cx="9544814" cy="4307257"/>
          </a:xfrm>
        </p:spPr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спользуемые компоненты</a:t>
            </a:r>
          </a:p>
          <a:p>
            <a:pPr marL="0" lvl="0" indent="0">
              <a:buNone/>
            </a:pP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Инфракрасный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датчик движения AM312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Платы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ESP32;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Транзистор 2N7000 TO92 1шт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Резистор 220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1шт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Провода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макетные платы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342900" lvl="0" indent="-342900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Корпус</a:t>
            </a:r>
          </a:p>
          <a:p>
            <a:pPr marL="342900" lvl="0" indent="-342900"/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Пьезоэлемент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175"/>
            <a:ext cx="1150895" cy="16441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46637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0895" y="315398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Проектирование: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0895" y="1640961"/>
            <a:ext cx="9544814" cy="1314675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Среда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разработки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Среда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IDE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инструментами языка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C++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85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175"/>
            <a:ext cx="1150895" cy="1644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 descr="https://myrobot.ru/downloads/images/arduino_ide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796" y="2955636"/>
            <a:ext cx="4833011" cy="29001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531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311</Words>
  <Application>Microsoft Office PowerPoint</Application>
  <PresentationFormat>Широкоэкранный</PresentationFormat>
  <Paragraphs>190</Paragraphs>
  <Slides>16</Slides>
  <Notes>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Times New Roman</vt:lpstr>
      <vt:lpstr>Тема Office</vt:lpstr>
      <vt:lpstr>Презентация PowerPoint</vt:lpstr>
      <vt:lpstr>Идея</vt:lpstr>
      <vt:lpstr>Задачи</vt:lpstr>
      <vt:lpstr>Проектирование</vt:lpstr>
      <vt:lpstr>Проектирование</vt:lpstr>
      <vt:lpstr>Проектирование</vt:lpstr>
      <vt:lpstr>Проектирование</vt:lpstr>
      <vt:lpstr>Проектирование</vt:lpstr>
      <vt:lpstr>Проектирование:</vt:lpstr>
      <vt:lpstr>Проектирование</vt:lpstr>
      <vt:lpstr>Проектирование</vt:lpstr>
      <vt:lpstr>Проектирование</vt:lpstr>
      <vt:lpstr>Проектирование</vt:lpstr>
      <vt:lpstr>Затраты</vt:lpstr>
      <vt:lpstr>Презентация PowerPoint</vt:lpstr>
      <vt:lpstr>Презентация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Влада Поята</dc:creator>
  <cp:lastModifiedBy>admin</cp:lastModifiedBy>
  <cp:revision>201</cp:revision>
  <dcterms:created xsi:type="dcterms:W3CDTF">2024-03-18T04:48:16Z</dcterms:created>
  <dcterms:modified xsi:type="dcterms:W3CDTF">2024-06-24T19:38:21Z</dcterms:modified>
</cp:coreProperties>
</file>

<file path=docProps/thumbnail.jpeg>
</file>